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1" r:id="rId3"/>
    <p:sldId id="302" r:id="rId4"/>
    <p:sldId id="300" r:id="rId5"/>
    <p:sldId id="260" r:id="rId6"/>
    <p:sldId id="303" r:id="rId7"/>
    <p:sldId id="274" r:id="rId8"/>
    <p:sldId id="267" r:id="rId9"/>
    <p:sldId id="304" r:id="rId10"/>
    <p:sldId id="262" r:id="rId11"/>
    <p:sldId id="263" r:id="rId12"/>
    <p:sldId id="264" r:id="rId13"/>
    <p:sldId id="265" r:id="rId14"/>
    <p:sldId id="297" r:id="rId15"/>
    <p:sldId id="29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1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C47AB-1B7D-4FA2-8357-29A76248A5CB}" type="datetimeFigureOut">
              <a:rPr lang="en-CA" smtClean="0"/>
              <a:t>11/09/2017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788726-FD85-400D-AC7A-CD7ED6D08BD9}" type="slidenum">
              <a:rPr lang="en-CA" smtClean="0"/>
              <a:t>‹#›</a:t>
            </a:fld>
            <a:endParaRPr lang="en-CA"/>
          </a:p>
        </p:txBody>
      </p:sp>
    </p:spTree>
    <p:extLst>
      <p:ext uri="{BB962C8B-B14F-4D97-AF65-F5344CB8AC3E}">
        <p14:creationId xmlns:p14="http://schemas.microsoft.com/office/powerpoint/2010/main" val="2735404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A3F21715-BC0B-46CB-A4E8-31167D3B1270}" type="datetimeFigureOut">
              <a:rPr lang="en-CA" smtClean="0"/>
              <a:t>11/09/2017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A2D224-751B-476F-BFB0-B60463893BC5}" type="slidenum">
              <a:rPr lang="en-CA" smtClean="0"/>
              <a:t>‹#›</a:t>
            </a:fld>
            <a:endParaRPr lang="en-CA"/>
          </a:p>
        </p:txBody>
      </p:sp>
    </p:spTree>
    <p:extLst>
      <p:ext uri="{BB962C8B-B14F-4D97-AF65-F5344CB8AC3E}">
        <p14:creationId xmlns:p14="http://schemas.microsoft.com/office/powerpoint/2010/main" val="130990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F21715-BC0B-46CB-A4E8-31167D3B1270}" type="datetimeFigureOut">
              <a:rPr lang="en-CA" smtClean="0"/>
              <a:t>11/09/2017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A2D224-751B-476F-BFB0-B60463893BC5}" type="slidenum">
              <a:rPr lang="en-CA" smtClean="0"/>
              <a:t>‹#›</a:t>
            </a:fld>
            <a:endParaRPr lang="en-CA"/>
          </a:p>
        </p:txBody>
      </p:sp>
    </p:spTree>
    <p:extLst>
      <p:ext uri="{BB962C8B-B14F-4D97-AF65-F5344CB8AC3E}">
        <p14:creationId xmlns:p14="http://schemas.microsoft.com/office/powerpoint/2010/main" val="54020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F21715-BC0B-46CB-A4E8-31167D3B1270}" type="datetimeFigureOut">
              <a:rPr lang="en-CA" smtClean="0"/>
              <a:t>11/09/2017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A2D224-751B-476F-BFB0-B60463893BC5}" type="slidenum">
              <a:rPr lang="en-CA" smtClean="0"/>
              <a:t>‹#›</a:t>
            </a:fld>
            <a:endParaRPr lang="en-CA"/>
          </a:p>
        </p:txBody>
      </p:sp>
    </p:spTree>
    <p:extLst>
      <p:ext uri="{BB962C8B-B14F-4D97-AF65-F5344CB8AC3E}">
        <p14:creationId xmlns:p14="http://schemas.microsoft.com/office/powerpoint/2010/main" val="54613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3F21715-BC0B-46CB-A4E8-31167D3B1270}" type="datetimeFigureOut">
              <a:rPr lang="en-CA" smtClean="0"/>
              <a:t>11/09/2017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A2D224-751B-476F-BFB0-B60463893BC5}" type="slidenum">
              <a:rPr lang="en-CA" smtClean="0"/>
              <a:t>‹#›</a:t>
            </a:fld>
            <a:endParaRPr lang="en-CA"/>
          </a:p>
        </p:txBody>
      </p:sp>
    </p:spTree>
    <p:extLst>
      <p:ext uri="{BB962C8B-B14F-4D97-AF65-F5344CB8AC3E}">
        <p14:creationId xmlns:p14="http://schemas.microsoft.com/office/powerpoint/2010/main" val="318063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21715-BC0B-46CB-A4E8-31167D3B1270}" type="datetimeFigureOut">
              <a:rPr lang="en-CA" smtClean="0"/>
              <a:t>11/09/2017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A2D224-751B-476F-BFB0-B60463893BC5}" type="slidenum">
              <a:rPr lang="en-CA" smtClean="0"/>
              <a:t>‹#›</a:t>
            </a:fld>
            <a:endParaRPr lang="en-CA"/>
          </a:p>
        </p:txBody>
      </p:sp>
    </p:spTree>
    <p:extLst>
      <p:ext uri="{BB962C8B-B14F-4D97-AF65-F5344CB8AC3E}">
        <p14:creationId xmlns:p14="http://schemas.microsoft.com/office/powerpoint/2010/main" val="353755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3F21715-BC0B-46CB-A4E8-31167D3B1270}" type="datetimeFigureOut">
              <a:rPr lang="en-CA" smtClean="0"/>
              <a:t>11/09/2017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A2D224-751B-476F-BFB0-B60463893BC5}" type="slidenum">
              <a:rPr lang="en-CA" smtClean="0"/>
              <a:t>‹#›</a:t>
            </a:fld>
            <a:endParaRPr lang="en-CA"/>
          </a:p>
        </p:txBody>
      </p:sp>
    </p:spTree>
    <p:extLst>
      <p:ext uri="{BB962C8B-B14F-4D97-AF65-F5344CB8AC3E}">
        <p14:creationId xmlns:p14="http://schemas.microsoft.com/office/powerpoint/2010/main" val="223130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A3F21715-BC0B-46CB-A4E8-31167D3B1270}" type="datetimeFigureOut">
              <a:rPr lang="en-CA" smtClean="0"/>
              <a:t>11/09/2017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A2D224-751B-476F-BFB0-B60463893BC5}" type="slidenum">
              <a:rPr lang="en-CA" smtClean="0"/>
              <a:t>‹#›</a:t>
            </a:fld>
            <a:endParaRPr lang="en-CA"/>
          </a:p>
        </p:txBody>
      </p:sp>
    </p:spTree>
    <p:extLst>
      <p:ext uri="{BB962C8B-B14F-4D97-AF65-F5344CB8AC3E}">
        <p14:creationId xmlns:p14="http://schemas.microsoft.com/office/powerpoint/2010/main" val="52703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A3F21715-BC0B-46CB-A4E8-31167D3B1270}" type="datetimeFigureOut">
              <a:rPr lang="en-CA" smtClean="0"/>
              <a:t>11/09/2017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A2D224-751B-476F-BFB0-B60463893BC5}" type="slidenum">
              <a:rPr lang="en-CA" smtClean="0"/>
              <a:t>‹#›</a:t>
            </a:fld>
            <a:endParaRPr lang="en-CA"/>
          </a:p>
        </p:txBody>
      </p:sp>
    </p:spTree>
    <p:extLst>
      <p:ext uri="{BB962C8B-B14F-4D97-AF65-F5344CB8AC3E}">
        <p14:creationId xmlns:p14="http://schemas.microsoft.com/office/powerpoint/2010/main" val="372885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21715-BC0B-46CB-A4E8-31167D3B1270}" type="datetimeFigureOut">
              <a:rPr lang="en-CA" smtClean="0"/>
              <a:t>11/09/2017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A2D224-751B-476F-BFB0-B60463893BC5}" type="slidenum">
              <a:rPr lang="en-CA" smtClean="0"/>
              <a:t>‹#›</a:t>
            </a:fld>
            <a:endParaRPr lang="en-CA"/>
          </a:p>
        </p:txBody>
      </p:sp>
    </p:spTree>
    <p:extLst>
      <p:ext uri="{BB962C8B-B14F-4D97-AF65-F5344CB8AC3E}">
        <p14:creationId xmlns:p14="http://schemas.microsoft.com/office/powerpoint/2010/main" val="249538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21715-BC0B-46CB-A4E8-31167D3B1270}" type="datetimeFigureOut">
              <a:rPr lang="en-CA" smtClean="0"/>
              <a:t>11/09/2017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A2D224-751B-476F-BFB0-B60463893BC5}" type="slidenum">
              <a:rPr lang="en-CA" smtClean="0"/>
              <a:t>‹#›</a:t>
            </a:fld>
            <a:endParaRPr lang="en-CA"/>
          </a:p>
        </p:txBody>
      </p:sp>
    </p:spTree>
    <p:extLst>
      <p:ext uri="{BB962C8B-B14F-4D97-AF65-F5344CB8AC3E}">
        <p14:creationId xmlns:p14="http://schemas.microsoft.com/office/powerpoint/2010/main" val="215005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21715-BC0B-46CB-A4E8-31167D3B1270}" type="datetimeFigureOut">
              <a:rPr lang="en-CA" smtClean="0"/>
              <a:t>11/09/2017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A2D224-751B-476F-BFB0-B60463893BC5}" type="slidenum">
              <a:rPr lang="en-CA" smtClean="0"/>
              <a:t>‹#›</a:t>
            </a:fld>
            <a:endParaRPr lang="en-CA"/>
          </a:p>
        </p:txBody>
      </p:sp>
    </p:spTree>
    <p:extLst>
      <p:ext uri="{BB962C8B-B14F-4D97-AF65-F5344CB8AC3E}">
        <p14:creationId xmlns:p14="http://schemas.microsoft.com/office/powerpoint/2010/main" val="2240952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21715-BC0B-46CB-A4E8-31167D3B1270}" type="datetimeFigureOut">
              <a:rPr lang="en-CA" smtClean="0"/>
              <a:t>11/09/2017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2D224-751B-476F-BFB0-B60463893BC5}" type="slidenum">
              <a:rPr lang="en-CA" smtClean="0"/>
              <a:t>‹#›</a:t>
            </a:fld>
            <a:endParaRPr lang="en-CA"/>
          </a:p>
        </p:txBody>
      </p:sp>
    </p:spTree>
    <p:extLst>
      <p:ext uri="{BB962C8B-B14F-4D97-AF65-F5344CB8AC3E}">
        <p14:creationId xmlns:p14="http://schemas.microsoft.com/office/powerpoint/2010/main" val="1697165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ukip brexit immigrants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05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f/fa/Hagios_Sergios_kai_Bakchios.JPG"/>
          <p:cNvPicPr>
            <a:picLocks noChangeAspect="1" noChangeArrowheads="1"/>
          </p:cNvPicPr>
          <p:nvPr/>
        </p:nvPicPr>
        <p:blipFill>
          <a:blip r:embed="rId2" cstate="screen"/>
          <a:srcRect/>
          <a:stretch>
            <a:fillRect/>
          </a:stretch>
        </p:blipFill>
        <p:spPr bwMode="auto">
          <a:xfrm>
            <a:off x="179512" y="548680"/>
            <a:ext cx="6153150" cy="6134101"/>
          </a:xfrm>
          <a:prstGeom prst="rect">
            <a:avLst/>
          </a:prstGeom>
          <a:noFill/>
        </p:spPr>
      </p:pic>
      <p:sp>
        <p:nvSpPr>
          <p:cNvPr id="3" name="TextBox 2"/>
          <p:cNvSpPr txBox="1"/>
          <p:nvPr/>
        </p:nvSpPr>
        <p:spPr>
          <a:xfrm>
            <a:off x="6444208" y="5120024"/>
            <a:ext cx="2577372" cy="1200329"/>
          </a:xfrm>
          <a:prstGeom prst="rect">
            <a:avLst/>
          </a:prstGeom>
          <a:noFill/>
        </p:spPr>
        <p:txBody>
          <a:bodyPr wrap="none" rtlCol="0">
            <a:spAutoFit/>
          </a:bodyPr>
          <a:lstStyle/>
          <a:p>
            <a:r>
              <a:rPr lang="en-CA" smtClean="0"/>
              <a:t>Church of SS Sergius </a:t>
            </a:r>
          </a:p>
          <a:p>
            <a:r>
              <a:rPr lang="en-CA" smtClean="0"/>
              <a:t>and Bacchus (c. 530 AD, </a:t>
            </a:r>
          </a:p>
          <a:p>
            <a:r>
              <a:rPr lang="en-CA" smtClean="0"/>
              <a:t>now </a:t>
            </a:r>
            <a:r>
              <a:rPr lang="tr-TR" smtClean="0"/>
              <a:t>Küçük Ayasofya </a:t>
            </a:r>
            <a:endParaRPr lang="en-CA" smtClean="0"/>
          </a:p>
          <a:p>
            <a:r>
              <a:rPr lang="tr-TR" smtClean="0"/>
              <a:t>Camii</a:t>
            </a:r>
            <a:r>
              <a:rPr lang="en-CA" smtClean="0"/>
              <a:t> - photograph 1914)</a:t>
            </a:r>
            <a:endParaRPr lang="nl-NL"/>
          </a:p>
        </p:txBody>
      </p:sp>
    </p:spTree>
    <p:extLst>
      <p:ext uri="{BB962C8B-B14F-4D97-AF65-F5344CB8AC3E}">
        <p14:creationId xmlns:p14="http://schemas.microsoft.com/office/powerpoint/2010/main" val="1767299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upload.wikimedia.org/wikipedia/commons/f/f6/San_Vitale_Ravenna.jpg"/>
          <p:cNvPicPr>
            <a:picLocks noChangeAspect="1" noChangeArrowheads="1"/>
          </p:cNvPicPr>
          <p:nvPr/>
        </p:nvPicPr>
        <p:blipFill>
          <a:blip r:embed="rId2" cstate="screen"/>
          <a:srcRect/>
          <a:stretch>
            <a:fillRect/>
          </a:stretch>
        </p:blipFill>
        <p:spPr bwMode="auto">
          <a:xfrm>
            <a:off x="3504346" y="260649"/>
            <a:ext cx="5172110" cy="3240359"/>
          </a:xfrm>
          <a:prstGeom prst="rect">
            <a:avLst/>
          </a:prstGeom>
          <a:noFill/>
        </p:spPr>
      </p:pic>
      <p:sp>
        <p:nvSpPr>
          <p:cNvPr id="3" name="TextBox 2"/>
          <p:cNvSpPr txBox="1"/>
          <p:nvPr/>
        </p:nvSpPr>
        <p:spPr>
          <a:xfrm>
            <a:off x="323528" y="4509120"/>
            <a:ext cx="3289618" cy="2031325"/>
          </a:xfrm>
          <a:prstGeom prst="rect">
            <a:avLst/>
          </a:prstGeom>
          <a:noFill/>
        </p:spPr>
        <p:txBody>
          <a:bodyPr wrap="none" rtlCol="0">
            <a:spAutoFit/>
          </a:bodyPr>
          <a:lstStyle/>
          <a:p>
            <a:r>
              <a:rPr lang="en-CA" b="1" i="1" smtClean="0"/>
              <a:t>Ravenna</a:t>
            </a:r>
            <a:r>
              <a:rPr lang="en-CA" smtClean="0"/>
              <a:t>: </a:t>
            </a:r>
          </a:p>
          <a:p>
            <a:r>
              <a:rPr lang="en-CA" smtClean="0"/>
              <a:t>capital of Ostrogothic kingdom , </a:t>
            </a:r>
          </a:p>
          <a:p>
            <a:r>
              <a:rPr lang="en-CA" smtClean="0"/>
              <a:t>conquered by Belisarius in 540, </a:t>
            </a:r>
          </a:p>
          <a:p>
            <a:r>
              <a:rPr lang="en-CA" smtClean="0"/>
              <a:t>Byzantine exarchate until 751</a:t>
            </a:r>
          </a:p>
          <a:p>
            <a:r>
              <a:rPr lang="en-CA" smtClean="0"/>
              <a:t>Longobardic conquest 751</a:t>
            </a:r>
          </a:p>
          <a:p>
            <a:r>
              <a:rPr lang="en-CA" smtClean="0"/>
              <a:t>Pepin ousts Longobards 756</a:t>
            </a:r>
          </a:p>
          <a:p>
            <a:r>
              <a:rPr lang="en-CA" smtClean="0"/>
              <a:t>donates Ravenna to Roman pope</a:t>
            </a:r>
          </a:p>
        </p:txBody>
      </p:sp>
      <p:pic>
        <p:nvPicPr>
          <p:cNvPr id="27652" name="Picture 4" descr="http://web.kyoto-inet.or.jp/org/orion/img/hst/pcd04-17.gif"/>
          <p:cNvPicPr>
            <a:picLocks noChangeAspect="1" noChangeArrowheads="1"/>
          </p:cNvPicPr>
          <p:nvPr/>
        </p:nvPicPr>
        <p:blipFill>
          <a:blip r:embed="rId3" cstate="screen"/>
          <a:srcRect/>
          <a:stretch>
            <a:fillRect/>
          </a:stretch>
        </p:blipFill>
        <p:spPr bwMode="auto">
          <a:xfrm>
            <a:off x="395536" y="188640"/>
            <a:ext cx="2638425" cy="3810000"/>
          </a:xfrm>
          <a:prstGeom prst="rect">
            <a:avLst/>
          </a:prstGeom>
          <a:noFill/>
        </p:spPr>
      </p:pic>
      <p:sp>
        <p:nvSpPr>
          <p:cNvPr id="5" name="Rectangle 4"/>
          <p:cNvSpPr/>
          <p:nvPr/>
        </p:nvSpPr>
        <p:spPr>
          <a:xfrm>
            <a:off x="5868144" y="5373216"/>
            <a:ext cx="3078088" cy="1200329"/>
          </a:xfrm>
          <a:prstGeom prst="rect">
            <a:avLst/>
          </a:prstGeom>
        </p:spPr>
        <p:txBody>
          <a:bodyPr wrap="square">
            <a:spAutoFit/>
          </a:bodyPr>
          <a:lstStyle/>
          <a:p>
            <a:r>
              <a:rPr lang="en-CA" b="1" i="1" smtClean="0"/>
              <a:t>Pepin: </a:t>
            </a:r>
          </a:p>
          <a:p>
            <a:r>
              <a:rPr lang="en-CA" smtClean="0"/>
              <a:t>son of Charles Martel</a:t>
            </a:r>
          </a:p>
          <a:p>
            <a:r>
              <a:rPr lang="en-CA" smtClean="0"/>
              <a:t>King of the Franks 751-768</a:t>
            </a:r>
          </a:p>
          <a:p>
            <a:r>
              <a:rPr lang="en-CA" smtClean="0"/>
              <a:t>father of Charlemagne</a:t>
            </a:r>
            <a:endParaRPr lang="nl-NL"/>
          </a:p>
        </p:txBody>
      </p:sp>
      <p:sp>
        <p:nvSpPr>
          <p:cNvPr id="6" name="Rectangle 5"/>
          <p:cNvSpPr/>
          <p:nvPr/>
        </p:nvSpPr>
        <p:spPr>
          <a:xfrm>
            <a:off x="4139952" y="3789040"/>
            <a:ext cx="4572000" cy="646331"/>
          </a:xfrm>
          <a:prstGeom prst="rect">
            <a:avLst/>
          </a:prstGeom>
        </p:spPr>
        <p:txBody>
          <a:bodyPr>
            <a:spAutoFit/>
          </a:bodyPr>
          <a:lstStyle/>
          <a:p>
            <a:r>
              <a:rPr lang="en-CA" smtClean="0"/>
              <a:t>Church of San Vitale, Ravenna</a:t>
            </a:r>
          </a:p>
          <a:p>
            <a:r>
              <a:rPr lang="en-CA" smtClean="0"/>
              <a:t>(530-540 AD)</a:t>
            </a:r>
          </a:p>
        </p:txBody>
      </p:sp>
    </p:spTree>
    <p:extLst>
      <p:ext uri="{BB962C8B-B14F-4D97-AF65-F5344CB8AC3E}">
        <p14:creationId xmlns:p14="http://schemas.microsoft.com/office/powerpoint/2010/main" val="2658678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upload.wikimedia.org/wikipedia/commons/thumb/4/4d/Aachener_Dom_Pfalzkapelle_vom_M%C3%BCnsterplatz_2014.jpg/640px-Aachener_Dom_Pfalzkapelle_vom_M%C3%BCnsterplatz_2014.jpg"/>
          <p:cNvPicPr>
            <a:picLocks noChangeAspect="1" noChangeArrowheads="1"/>
          </p:cNvPicPr>
          <p:nvPr/>
        </p:nvPicPr>
        <p:blipFill>
          <a:blip r:embed="rId2" cstate="screen"/>
          <a:srcRect/>
          <a:stretch>
            <a:fillRect/>
          </a:stretch>
        </p:blipFill>
        <p:spPr bwMode="auto">
          <a:xfrm>
            <a:off x="5004143" y="404664"/>
            <a:ext cx="3816329" cy="6147867"/>
          </a:xfrm>
          <a:prstGeom prst="rect">
            <a:avLst/>
          </a:prstGeom>
          <a:noFill/>
        </p:spPr>
      </p:pic>
      <p:pic>
        <p:nvPicPr>
          <p:cNvPr id="28676" name="Picture 4" descr="http://upload.wikimedia.org/wikipedia/commons/thumb/3/37/Aix_dom_int_vue_cote.jpg/170px-Aix_dom_int_vue_cote.jpg"/>
          <p:cNvPicPr>
            <a:picLocks noChangeAspect="1" noChangeArrowheads="1"/>
          </p:cNvPicPr>
          <p:nvPr/>
        </p:nvPicPr>
        <p:blipFill>
          <a:blip r:embed="rId3" cstate="screen"/>
          <a:srcRect/>
          <a:stretch>
            <a:fillRect/>
          </a:stretch>
        </p:blipFill>
        <p:spPr bwMode="auto">
          <a:xfrm>
            <a:off x="395536" y="332656"/>
            <a:ext cx="2592288" cy="3537712"/>
          </a:xfrm>
          <a:prstGeom prst="rect">
            <a:avLst/>
          </a:prstGeom>
          <a:noFill/>
        </p:spPr>
      </p:pic>
      <p:sp>
        <p:nvSpPr>
          <p:cNvPr id="4" name="TextBox 3"/>
          <p:cNvSpPr txBox="1"/>
          <p:nvPr/>
        </p:nvSpPr>
        <p:spPr>
          <a:xfrm>
            <a:off x="179512" y="4145012"/>
            <a:ext cx="4680520" cy="2308324"/>
          </a:xfrm>
          <a:prstGeom prst="rect">
            <a:avLst/>
          </a:prstGeom>
          <a:noFill/>
        </p:spPr>
        <p:txBody>
          <a:bodyPr wrap="square" rtlCol="0">
            <a:spAutoFit/>
          </a:bodyPr>
          <a:lstStyle/>
          <a:p>
            <a:r>
              <a:rPr lang="en-CA" smtClean="0"/>
              <a:t>Aachen basilica (796-805)</a:t>
            </a:r>
          </a:p>
          <a:p>
            <a:r>
              <a:rPr lang="en-CA" smtClean="0"/>
              <a:t>built as palace chapel by Charlemagne</a:t>
            </a:r>
          </a:p>
          <a:p>
            <a:r>
              <a:rPr lang="en-CA" smtClean="0"/>
              <a:t>highest building north of the Alps untill 1000</a:t>
            </a:r>
          </a:p>
          <a:p>
            <a:endParaRPr lang="en-CA" smtClean="0"/>
          </a:p>
          <a:p>
            <a:r>
              <a:rPr lang="en-CA" smtClean="0"/>
              <a:t>Charlemagne : </a:t>
            </a:r>
          </a:p>
          <a:p>
            <a:r>
              <a:rPr lang="en-CA" smtClean="0"/>
              <a:t>son of Pepin, grandson of Charles Martel</a:t>
            </a:r>
          </a:p>
          <a:p>
            <a:r>
              <a:rPr lang="en-CA" smtClean="0"/>
              <a:t>Kings of the Franks</a:t>
            </a:r>
          </a:p>
          <a:p>
            <a:r>
              <a:rPr lang="en-CA" smtClean="0"/>
              <a:t>crowned Emperor of the West by the Pope, 800.</a:t>
            </a:r>
            <a:endParaRPr lang="nl-NL"/>
          </a:p>
        </p:txBody>
      </p:sp>
    </p:spTree>
    <p:extLst>
      <p:ext uri="{BB962C8B-B14F-4D97-AF65-F5344CB8AC3E}">
        <p14:creationId xmlns:p14="http://schemas.microsoft.com/office/powerpoint/2010/main" val="3901440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tropicopter.es/media/cms_page_media/29/Palacio%20de%20Carlos%20V%20y%20Patio%20de%20los%20Arrayanesb.jpg"/>
          <p:cNvPicPr>
            <a:picLocks noChangeAspect="1" noChangeArrowheads="1"/>
          </p:cNvPicPr>
          <p:nvPr/>
        </p:nvPicPr>
        <p:blipFill>
          <a:blip r:embed="rId2" cstate="screen"/>
          <a:srcRect l="24939" t="27955" r="4988" b="6989"/>
          <a:stretch>
            <a:fillRect/>
          </a:stretch>
        </p:blipFill>
        <p:spPr bwMode="auto">
          <a:xfrm>
            <a:off x="395536" y="980728"/>
            <a:ext cx="5059030" cy="3349916"/>
          </a:xfrm>
          <a:prstGeom prst="rect">
            <a:avLst/>
          </a:prstGeom>
          <a:noFill/>
        </p:spPr>
      </p:pic>
      <p:sp>
        <p:nvSpPr>
          <p:cNvPr id="3" name="TextBox 2"/>
          <p:cNvSpPr txBox="1"/>
          <p:nvPr/>
        </p:nvSpPr>
        <p:spPr>
          <a:xfrm>
            <a:off x="539552" y="260648"/>
            <a:ext cx="2998321" cy="646331"/>
          </a:xfrm>
          <a:prstGeom prst="rect">
            <a:avLst/>
          </a:prstGeom>
          <a:noFill/>
        </p:spPr>
        <p:txBody>
          <a:bodyPr wrap="none" rtlCol="0">
            <a:spAutoFit/>
          </a:bodyPr>
          <a:lstStyle/>
          <a:p>
            <a:r>
              <a:rPr lang="en-CA" smtClean="0"/>
              <a:t>Chapel of Palace of Charles V, </a:t>
            </a:r>
          </a:p>
          <a:p>
            <a:r>
              <a:rPr lang="en-CA" smtClean="0"/>
              <a:t>Alhambra, Granada (1526)</a:t>
            </a:r>
            <a:endParaRPr lang="nl-NL"/>
          </a:p>
        </p:txBody>
      </p:sp>
      <p:sp>
        <p:nvSpPr>
          <p:cNvPr id="4" name="TextBox 3"/>
          <p:cNvSpPr txBox="1"/>
          <p:nvPr/>
        </p:nvSpPr>
        <p:spPr>
          <a:xfrm>
            <a:off x="611560" y="4869160"/>
            <a:ext cx="5914183" cy="1754326"/>
          </a:xfrm>
          <a:prstGeom prst="rect">
            <a:avLst/>
          </a:prstGeom>
          <a:noFill/>
        </p:spPr>
        <p:txBody>
          <a:bodyPr wrap="none" rtlCol="0">
            <a:spAutoFit/>
          </a:bodyPr>
          <a:lstStyle/>
          <a:p>
            <a:r>
              <a:rPr lang="en-CA" b="1" i="1" smtClean="0"/>
              <a:t>Charles V: </a:t>
            </a:r>
          </a:p>
          <a:p>
            <a:r>
              <a:rPr lang="en-CA" smtClean="0"/>
              <a:t>Crowned King of the Germans in Aachen basilica in 1520</a:t>
            </a:r>
          </a:p>
          <a:p>
            <a:r>
              <a:rPr lang="en-CA" smtClean="0"/>
              <a:t>Spent honeymoon Isabella of Portugal in Alhambra in 1526</a:t>
            </a:r>
          </a:p>
          <a:p>
            <a:r>
              <a:rPr lang="en-CA" smtClean="0"/>
              <a:t>Crowned Holy Roman Emperor by the pope in 1530</a:t>
            </a:r>
          </a:p>
          <a:p>
            <a:r>
              <a:rPr lang="en-CA" smtClean="0"/>
              <a:t>Founds university in Granada in 1526/31</a:t>
            </a:r>
          </a:p>
          <a:p>
            <a:r>
              <a:rPr lang="en-CA" smtClean="0"/>
              <a:t>Strongly conscious of his succession to Charlemagne </a:t>
            </a:r>
            <a:endParaRPr lang="nl-NL"/>
          </a:p>
        </p:txBody>
      </p:sp>
      <p:pic>
        <p:nvPicPr>
          <p:cNvPr id="32772" name="Picture 4" descr="http://upload.wikimedia.org/wikipedia/commons/thumb/f/f3/Einhard_1521.jpg/220px-Einhard_1521.jpg"/>
          <p:cNvPicPr>
            <a:picLocks noChangeAspect="1" noChangeArrowheads="1"/>
          </p:cNvPicPr>
          <p:nvPr/>
        </p:nvPicPr>
        <p:blipFill>
          <a:blip r:embed="rId3" cstate="print"/>
          <a:srcRect/>
          <a:stretch>
            <a:fillRect/>
          </a:stretch>
        </p:blipFill>
        <p:spPr bwMode="auto">
          <a:xfrm>
            <a:off x="6868988" y="3232745"/>
            <a:ext cx="2095500" cy="3076575"/>
          </a:xfrm>
          <a:prstGeom prst="rect">
            <a:avLst/>
          </a:prstGeom>
          <a:noFill/>
        </p:spPr>
      </p:pic>
      <p:sp>
        <p:nvSpPr>
          <p:cNvPr id="6" name="TextBox 5"/>
          <p:cNvSpPr txBox="1"/>
          <p:nvPr/>
        </p:nvSpPr>
        <p:spPr>
          <a:xfrm>
            <a:off x="6634877" y="6309320"/>
            <a:ext cx="2401619" cy="523220"/>
          </a:xfrm>
          <a:prstGeom prst="rect">
            <a:avLst/>
          </a:prstGeom>
          <a:noFill/>
        </p:spPr>
        <p:txBody>
          <a:bodyPr wrap="none" rtlCol="0">
            <a:spAutoFit/>
          </a:bodyPr>
          <a:lstStyle/>
          <a:p>
            <a:pPr algn="r"/>
            <a:r>
              <a:rPr lang="en-CA" sz="1400" smtClean="0"/>
              <a:t>medieval life of Charlemagne,</a:t>
            </a:r>
          </a:p>
          <a:p>
            <a:pPr algn="r"/>
            <a:r>
              <a:rPr lang="en-CA" sz="1400" smtClean="0"/>
              <a:t> Cologne 1521 printing</a:t>
            </a:r>
            <a:endParaRPr lang="nl-NL" sz="1400"/>
          </a:p>
        </p:txBody>
      </p:sp>
      <p:pic>
        <p:nvPicPr>
          <p:cNvPr id="32773" name="Picture 5" descr="E:\PIX\family\spain2007\DSCN2728.JPG"/>
          <p:cNvPicPr>
            <a:picLocks noChangeAspect="1" noChangeArrowheads="1"/>
          </p:cNvPicPr>
          <p:nvPr/>
        </p:nvPicPr>
        <p:blipFill>
          <a:blip r:embed="rId4" cstate="print"/>
          <a:srcRect/>
          <a:stretch>
            <a:fillRect/>
          </a:stretch>
        </p:blipFill>
        <p:spPr bwMode="auto">
          <a:xfrm>
            <a:off x="5549965" y="184032"/>
            <a:ext cx="3558539" cy="2668904"/>
          </a:xfrm>
          <a:prstGeom prst="rect">
            <a:avLst/>
          </a:prstGeom>
          <a:noFill/>
        </p:spPr>
      </p:pic>
    </p:spTree>
    <p:extLst>
      <p:ext uri="{BB962C8B-B14F-4D97-AF65-F5344CB8AC3E}">
        <p14:creationId xmlns:p14="http://schemas.microsoft.com/office/powerpoint/2010/main" val="2725832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eeworldmaps.net/printable/europe/europe_outline.gif"/>
          <p:cNvPicPr>
            <a:picLocks noChangeAspect="1" noChangeArrowheads="1"/>
          </p:cNvPicPr>
          <p:nvPr/>
        </p:nvPicPr>
        <p:blipFill>
          <a:blip r:embed="rId2" cstate="screen"/>
          <a:srcRect/>
          <a:stretch>
            <a:fillRect/>
          </a:stretch>
        </p:blipFill>
        <p:spPr bwMode="auto">
          <a:xfrm>
            <a:off x="107504" y="548680"/>
            <a:ext cx="8856984" cy="6123459"/>
          </a:xfrm>
          <a:prstGeom prst="rect">
            <a:avLst/>
          </a:prstGeom>
          <a:noFill/>
        </p:spPr>
      </p:pic>
      <p:sp>
        <p:nvSpPr>
          <p:cNvPr id="4" name="TextBox 3"/>
          <p:cNvSpPr txBox="1"/>
          <p:nvPr/>
        </p:nvSpPr>
        <p:spPr>
          <a:xfrm>
            <a:off x="1111486" y="116632"/>
            <a:ext cx="3350917" cy="369332"/>
          </a:xfrm>
          <a:prstGeom prst="rect">
            <a:avLst/>
          </a:prstGeom>
          <a:noFill/>
        </p:spPr>
        <p:txBody>
          <a:bodyPr wrap="none" rtlCol="0">
            <a:spAutoFit/>
          </a:bodyPr>
          <a:lstStyle/>
          <a:p>
            <a:r>
              <a:rPr lang="en-CA" b="1" smtClean="0"/>
              <a:t>5 battles, 4 octogons, 3 Charleses</a:t>
            </a:r>
            <a:endParaRPr lang="nl-NL" b="1" dirty="0"/>
          </a:p>
        </p:txBody>
      </p:sp>
      <p:cxnSp>
        <p:nvCxnSpPr>
          <p:cNvPr id="7" name="Straight Arrow Connector 6"/>
          <p:cNvCxnSpPr/>
          <p:nvPr/>
        </p:nvCxnSpPr>
        <p:spPr>
          <a:xfrm flipH="1" flipV="1">
            <a:off x="3635896" y="4077072"/>
            <a:ext cx="597768" cy="1101824"/>
          </a:xfrm>
          <a:prstGeom prst="straightConnector1">
            <a:avLst/>
          </a:prstGeom>
          <a:ln w="25400">
            <a:headEnd type="oval"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547664" y="4013448"/>
            <a:ext cx="2024608" cy="1935832"/>
          </a:xfrm>
          <a:prstGeom prst="straightConnector1">
            <a:avLst/>
          </a:prstGeom>
          <a:ln w="25400">
            <a:headEnd type="oval"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334272" y="5207496"/>
            <a:ext cx="2541984" cy="309736"/>
          </a:xfrm>
          <a:prstGeom prst="straightConnector1">
            <a:avLst/>
          </a:prstGeom>
          <a:ln w="25400">
            <a:headEnd type="oval"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547664" y="5805264"/>
            <a:ext cx="144016" cy="144016"/>
          </a:xfrm>
          <a:prstGeom prst="straightConnector1">
            <a:avLst/>
          </a:prstGeom>
          <a:ln w="25400">
            <a:headEnd type="oval" w="lg" len="lg"/>
            <a:tailEnd type="none" w="sm" len="sm"/>
          </a:ln>
        </p:spPr>
        <p:style>
          <a:lnRef idx="1">
            <a:schemeClr val="accent1"/>
          </a:lnRef>
          <a:fillRef idx="0">
            <a:schemeClr val="accent1"/>
          </a:fillRef>
          <a:effectRef idx="0">
            <a:schemeClr val="accent1"/>
          </a:effectRef>
          <a:fontRef idx="minor">
            <a:schemeClr val="tx1"/>
          </a:fontRef>
        </p:style>
      </p:cxnSp>
      <p:pic>
        <p:nvPicPr>
          <p:cNvPr id="29698" name="Picture 2" descr="https://encrypted-tbn1.gstatic.com/images?q=tbn:ANd9GcQkT-Y6_UtEBggfe22BMT8fnclnxSK9AdR7mOrRpck_lvhP4Br1vQ"/>
          <p:cNvPicPr>
            <a:picLocks noChangeAspect="1" noChangeArrowheads="1"/>
          </p:cNvPicPr>
          <p:nvPr/>
        </p:nvPicPr>
        <p:blipFill>
          <a:blip r:embed="rId3" cstate="screen"/>
          <a:srcRect/>
          <a:stretch>
            <a:fillRect/>
          </a:stretch>
        </p:blipFill>
        <p:spPr bwMode="auto">
          <a:xfrm>
            <a:off x="2555776" y="4365104"/>
            <a:ext cx="216024" cy="216024"/>
          </a:xfrm>
          <a:prstGeom prst="rect">
            <a:avLst/>
          </a:prstGeom>
          <a:solidFill>
            <a:srgbClr val="FF0000"/>
          </a:solidFill>
          <a:ln w="22225">
            <a:solidFill>
              <a:srgbClr val="C00000"/>
            </a:solidFill>
          </a:ln>
        </p:spPr>
      </p:pic>
      <p:pic>
        <p:nvPicPr>
          <p:cNvPr id="24" name="Picture 2" descr="https://encrypted-tbn1.gstatic.com/images?q=tbn:ANd9GcQkT-Y6_UtEBggfe22BMT8fnclnxSK9AdR7mOrRpck_lvhP4Br1vQ"/>
          <p:cNvPicPr>
            <a:picLocks noChangeAspect="1" noChangeArrowheads="1"/>
          </p:cNvPicPr>
          <p:nvPr/>
        </p:nvPicPr>
        <p:blipFill>
          <a:blip r:embed="rId3" cstate="screen"/>
          <a:srcRect/>
          <a:stretch>
            <a:fillRect/>
          </a:stretch>
        </p:blipFill>
        <p:spPr bwMode="auto">
          <a:xfrm>
            <a:off x="4211960" y="4869160"/>
            <a:ext cx="216024" cy="216024"/>
          </a:xfrm>
          <a:prstGeom prst="rect">
            <a:avLst/>
          </a:prstGeom>
          <a:solidFill>
            <a:srgbClr val="FF0000"/>
          </a:solidFill>
          <a:ln w="22225">
            <a:solidFill>
              <a:srgbClr val="C00000"/>
            </a:solidFill>
          </a:ln>
        </p:spPr>
      </p:pic>
      <p:sp>
        <p:nvSpPr>
          <p:cNvPr id="25" name="TextBox 24"/>
          <p:cNvSpPr txBox="1"/>
          <p:nvPr/>
        </p:nvSpPr>
        <p:spPr>
          <a:xfrm>
            <a:off x="107504" y="3606115"/>
            <a:ext cx="2142702" cy="830997"/>
          </a:xfrm>
          <a:prstGeom prst="rect">
            <a:avLst/>
          </a:prstGeom>
          <a:solidFill>
            <a:schemeClr val="bg1"/>
          </a:solidFill>
          <a:ln w="9525">
            <a:solidFill>
              <a:srgbClr val="C00000"/>
            </a:solidFill>
          </a:ln>
        </p:spPr>
        <p:txBody>
          <a:bodyPr wrap="none" rtlCol="0">
            <a:spAutoFit/>
          </a:bodyPr>
          <a:lstStyle/>
          <a:p>
            <a:r>
              <a:rPr lang="en-CA" sz="1600" smtClean="0"/>
              <a:t>732: Battle of Tours</a:t>
            </a:r>
          </a:p>
          <a:p>
            <a:r>
              <a:rPr lang="en-CA" sz="1600" smtClean="0"/>
              <a:t>Charles Martel defeats</a:t>
            </a:r>
          </a:p>
          <a:p>
            <a:r>
              <a:rPr lang="en-CA" sz="1600" smtClean="0"/>
              <a:t>Abd ar-Rahman</a:t>
            </a:r>
            <a:endParaRPr lang="nl-NL" sz="1600"/>
          </a:p>
        </p:txBody>
      </p:sp>
      <p:pic>
        <p:nvPicPr>
          <p:cNvPr id="26" name="Picture 2" descr="https://encrypted-tbn1.gstatic.com/images?q=tbn:ANd9GcQkT-Y6_UtEBggfe22BMT8fnclnxSK9AdR7mOrRpck_lvhP4Br1vQ"/>
          <p:cNvPicPr>
            <a:picLocks noChangeAspect="1" noChangeArrowheads="1"/>
          </p:cNvPicPr>
          <p:nvPr/>
        </p:nvPicPr>
        <p:blipFill>
          <a:blip r:embed="rId3" cstate="screen"/>
          <a:srcRect/>
          <a:stretch>
            <a:fillRect/>
          </a:stretch>
        </p:blipFill>
        <p:spPr bwMode="auto">
          <a:xfrm>
            <a:off x="1187624" y="5949280"/>
            <a:ext cx="216024" cy="216024"/>
          </a:xfrm>
          <a:prstGeom prst="rect">
            <a:avLst/>
          </a:prstGeom>
          <a:solidFill>
            <a:srgbClr val="FF0000"/>
          </a:solidFill>
          <a:ln w="22225">
            <a:solidFill>
              <a:srgbClr val="C00000"/>
            </a:solidFill>
          </a:ln>
        </p:spPr>
      </p:pic>
      <p:sp>
        <p:nvSpPr>
          <p:cNvPr id="27" name="TextBox 26"/>
          <p:cNvSpPr txBox="1"/>
          <p:nvPr/>
        </p:nvSpPr>
        <p:spPr>
          <a:xfrm>
            <a:off x="107504" y="6237312"/>
            <a:ext cx="4968552" cy="584775"/>
          </a:xfrm>
          <a:prstGeom prst="rect">
            <a:avLst/>
          </a:prstGeom>
          <a:solidFill>
            <a:schemeClr val="bg1"/>
          </a:solidFill>
          <a:ln>
            <a:solidFill>
              <a:srgbClr val="C00000"/>
            </a:solidFill>
          </a:ln>
        </p:spPr>
        <p:txBody>
          <a:bodyPr wrap="square" rtlCol="0">
            <a:spAutoFit/>
          </a:bodyPr>
          <a:lstStyle/>
          <a:p>
            <a:r>
              <a:rPr lang="en-CA" sz="1600" smtClean="0"/>
              <a:t>711: Tariq ibn-Zayid crosses into Spain from al-Andalus;</a:t>
            </a:r>
          </a:p>
          <a:p>
            <a:r>
              <a:rPr lang="en-CA" sz="1600" smtClean="0"/>
              <a:t>1492: Fall of Emirate of Granada</a:t>
            </a:r>
            <a:endParaRPr lang="nl-NL" sz="1600"/>
          </a:p>
        </p:txBody>
      </p:sp>
      <p:sp>
        <p:nvSpPr>
          <p:cNvPr id="28" name="TextBox 27"/>
          <p:cNvSpPr txBox="1"/>
          <p:nvPr/>
        </p:nvSpPr>
        <p:spPr>
          <a:xfrm>
            <a:off x="4427984" y="4005064"/>
            <a:ext cx="2302875" cy="830997"/>
          </a:xfrm>
          <a:prstGeom prst="rect">
            <a:avLst/>
          </a:prstGeom>
          <a:solidFill>
            <a:schemeClr val="bg1"/>
          </a:solidFill>
          <a:ln w="9525">
            <a:solidFill>
              <a:srgbClr val="C00000"/>
            </a:solidFill>
          </a:ln>
        </p:spPr>
        <p:txBody>
          <a:bodyPr wrap="none" rtlCol="0">
            <a:spAutoFit/>
          </a:bodyPr>
          <a:lstStyle/>
          <a:p>
            <a:r>
              <a:rPr lang="en-CA" sz="1600" smtClean="0"/>
              <a:t>751: Pepin takes Ravenna</a:t>
            </a:r>
          </a:p>
          <a:p>
            <a:r>
              <a:rPr lang="en-CA" sz="1600" smtClean="0"/>
              <a:t>from warring Byzantines</a:t>
            </a:r>
          </a:p>
          <a:p>
            <a:r>
              <a:rPr lang="en-CA" sz="1600" smtClean="0"/>
              <a:t>and Longobards</a:t>
            </a:r>
          </a:p>
        </p:txBody>
      </p:sp>
      <p:pic>
        <p:nvPicPr>
          <p:cNvPr id="15" name="Picture 2" descr="https://encrypted-tbn1.gstatic.com/images?q=tbn:ANd9GcQkT-Y6_UtEBggfe22BMT8fnclnxSK9AdR7mOrRpck_lvhP4Br1vQ"/>
          <p:cNvPicPr>
            <a:picLocks noChangeAspect="1" noChangeArrowheads="1"/>
          </p:cNvPicPr>
          <p:nvPr/>
        </p:nvPicPr>
        <p:blipFill>
          <a:blip r:embed="rId3" cstate="screen"/>
          <a:srcRect/>
          <a:stretch>
            <a:fillRect/>
          </a:stretch>
        </p:blipFill>
        <p:spPr bwMode="auto">
          <a:xfrm>
            <a:off x="6876256" y="5373216"/>
            <a:ext cx="216024" cy="216024"/>
          </a:xfrm>
          <a:prstGeom prst="rect">
            <a:avLst/>
          </a:prstGeom>
          <a:solidFill>
            <a:srgbClr val="FF0000"/>
          </a:solidFill>
          <a:ln w="22225">
            <a:solidFill>
              <a:srgbClr val="C00000"/>
            </a:solidFill>
          </a:ln>
        </p:spPr>
      </p:pic>
      <p:sp>
        <p:nvSpPr>
          <p:cNvPr id="17" name="TextBox 16"/>
          <p:cNvSpPr txBox="1"/>
          <p:nvPr/>
        </p:nvSpPr>
        <p:spPr>
          <a:xfrm>
            <a:off x="6804248" y="5656892"/>
            <a:ext cx="2096471" cy="584775"/>
          </a:xfrm>
          <a:prstGeom prst="rect">
            <a:avLst/>
          </a:prstGeom>
          <a:solidFill>
            <a:schemeClr val="bg1"/>
          </a:solidFill>
          <a:ln w="9525">
            <a:solidFill>
              <a:srgbClr val="C00000"/>
            </a:solidFill>
          </a:ln>
        </p:spPr>
        <p:txBody>
          <a:bodyPr wrap="none" rtlCol="0">
            <a:spAutoFit/>
          </a:bodyPr>
          <a:lstStyle/>
          <a:p>
            <a:r>
              <a:rPr lang="en-CA" sz="1600" smtClean="0"/>
              <a:t>1452: Mehmet II takes </a:t>
            </a:r>
          </a:p>
          <a:p>
            <a:r>
              <a:rPr lang="en-CA" sz="1600" smtClean="0"/>
              <a:t>Constantinople</a:t>
            </a:r>
          </a:p>
        </p:txBody>
      </p:sp>
    </p:spTree>
    <p:extLst>
      <p:ext uri="{BB962C8B-B14F-4D97-AF65-F5344CB8AC3E}">
        <p14:creationId xmlns:p14="http://schemas.microsoft.com/office/powerpoint/2010/main" val="2143691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ukip brexit immigrants po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71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348880"/>
            <a:ext cx="601789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361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573016"/>
            <a:ext cx="3810000" cy="3086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heoi.com/image/K1.10Ze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0"/>
            <a:ext cx="4572000"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94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two-room apartment ground pl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19481"/>
            <a:ext cx="21145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419481"/>
            <a:ext cx="4655679" cy="351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59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eeworldmaps.net/printable/europe/europe_outline.gif"/>
          <p:cNvPicPr>
            <a:picLocks noChangeAspect="1" noChangeArrowheads="1"/>
          </p:cNvPicPr>
          <p:nvPr/>
        </p:nvPicPr>
        <p:blipFill>
          <a:blip r:embed="rId2" cstate="screen"/>
          <a:srcRect/>
          <a:stretch>
            <a:fillRect/>
          </a:stretch>
        </p:blipFill>
        <p:spPr bwMode="auto">
          <a:xfrm>
            <a:off x="107504" y="548680"/>
            <a:ext cx="8856984" cy="6123459"/>
          </a:xfrm>
          <a:prstGeom prst="rect">
            <a:avLst/>
          </a:prstGeom>
          <a:noFill/>
        </p:spPr>
      </p:pic>
      <p:sp>
        <p:nvSpPr>
          <p:cNvPr id="3" name="Oval 2"/>
          <p:cNvSpPr/>
          <p:nvPr/>
        </p:nvSpPr>
        <p:spPr>
          <a:xfrm>
            <a:off x="3707904" y="5301208"/>
            <a:ext cx="5184576" cy="2088232"/>
          </a:xfrm>
          <a:prstGeom prst="ellipse">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p:cNvSpPr txBox="1"/>
          <p:nvPr/>
        </p:nvSpPr>
        <p:spPr>
          <a:xfrm>
            <a:off x="251520" y="188640"/>
            <a:ext cx="3535648" cy="369332"/>
          </a:xfrm>
          <a:prstGeom prst="rect">
            <a:avLst/>
          </a:prstGeom>
          <a:noFill/>
        </p:spPr>
        <p:txBody>
          <a:bodyPr wrap="none" rtlCol="0">
            <a:spAutoFit/>
          </a:bodyPr>
          <a:lstStyle/>
          <a:p>
            <a:r>
              <a:rPr lang="en-CA" b="1" smtClean="0"/>
              <a:t>Old </a:t>
            </a:r>
            <a:r>
              <a:rPr lang="en-CA" b="1" dirty="0" smtClean="0"/>
              <a:t>core</a:t>
            </a:r>
            <a:r>
              <a:rPr lang="en-CA" b="1" smtClean="0"/>
              <a:t>: The horizon of Herodotus</a:t>
            </a:r>
            <a:endParaRPr lang="nl-NL" b="1" dirty="0"/>
          </a:p>
        </p:txBody>
      </p:sp>
      <p:sp>
        <p:nvSpPr>
          <p:cNvPr id="7" name="TextBox 6"/>
          <p:cNvSpPr txBox="1"/>
          <p:nvPr/>
        </p:nvSpPr>
        <p:spPr>
          <a:xfrm>
            <a:off x="395536" y="6309320"/>
            <a:ext cx="4453079" cy="369332"/>
          </a:xfrm>
          <a:prstGeom prst="rect">
            <a:avLst/>
          </a:prstGeom>
          <a:noFill/>
        </p:spPr>
        <p:txBody>
          <a:bodyPr wrap="none" rtlCol="0">
            <a:spAutoFit/>
          </a:bodyPr>
          <a:lstStyle/>
          <a:p>
            <a:r>
              <a:rPr lang="en-CA" b="1" smtClean="0"/>
              <a:t>Europe as Eastern-Mediterranean coastlands</a:t>
            </a:r>
            <a:endParaRPr lang="nl-NL" b="1" dirty="0"/>
          </a:p>
        </p:txBody>
      </p:sp>
    </p:spTree>
    <p:extLst>
      <p:ext uri="{BB962C8B-B14F-4D97-AF65-F5344CB8AC3E}">
        <p14:creationId xmlns:p14="http://schemas.microsoft.com/office/powerpoint/2010/main" val="719105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imonopetra Aug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54" y="4005064"/>
            <a:ext cx="3663865" cy="27363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5/5e/Karta_Ath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39" y="95250"/>
            <a:ext cx="3682380" cy="368238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catherine sina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73206"/>
            <a:ext cx="26098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coptic monastery upper egyp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9981"/>
          <a:stretch/>
        </p:blipFill>
        <p:spPr bwMode="auto">
          <a:xfrm>
            <a:off x="3967708" y="3816531"/>
            <a:ext cx="5086350" cy="299535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Image result for dalrymple holy mount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12" descr="Image result for dalrymple holy mount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4" name="AutoShape 14" descr="Image result for dalrymple holy mounta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16" descr="Image result for dalrymple holy mountai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114" name="Picture 18" descr="Image result for dalrymple holy mounta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3105" y="95250"/>
            <a:ext cx="24288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2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eeworldmaps.net/printable/europe/europe_outline.gif"/>
          <p:cNvPicPr>
            <a:picLocks noChangeAspect="1" noChangeArrowheads="1"/>
          </p:cNvPicPr>
          <p:nvPr/>
        </p:nvPicPr>
        <p:blipFill>
          <a:blip r:embed="rId2" cstate="screen"/>
          <a:srcRect/>
          <a:stretch>
            <a:fillRect/>
          </a:stretch>
        </p:blipFill>
        <p:spPr bwMode="auto">
          <a:xfrm>
            <a:off x="107504" y="548680"/>
            <a:ext cx="8856984" cy="6123459"/>
          </a:xfrm>
          <a:prstGeom prst="rect">
            <a:avLst/>
          </a:prstGeom>
          <a:noFill/>
        </p:spPr>
      </p:pic>
      <p:sp>
        <p:nvSpPr>
          <p:cNvPr id="3" name="Oval 2"/>
          <p:cNvSpPr/>
          <p:nvPr/>
        </p:nvSpPr>
        <p:spPr>
          <a:xfrm>
            <a:off x="2267744" y="2348880"/>
            <a:ext cx="2520280" cy="2088232"/>
          </a:xfrm>
          <a:prstGeom prst="ellipse">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l 3"/>
          <p:cNvSpPr/>
          <p:nvPr/>
        </p:nvSpPr>
        <p:spPr>
          <a:xfrm>
            <a:off x="1691680" y="2348880"/>
            <a:ext cx="3528392" cy="3888432"/>
          </a:xfrm>
          <a:prstGeom prst="ellipse">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51520" y="188640"/>
            <a:ext cx="3889078" cy="369332"/>
          </a:xfrm>
          <a:prstGeom prst="rect">
            <a:avLst/>
          </a:prstGeom>
          <a:noFill/>
        </p:spPr>
        <p:txBody>
          <a:bodyPr wrap="none" rtlCol="0">
            <a:spAutoFit/>
          </a:bodyPr>
          <a:lstStyle/>
          <a:p>
            <a:r>
              <a:rPr lang="en-CA" b="1" smtClean="0"/>
              <a:t>The Condensation of Europe, 700-1700</a:t>
            </a:r>
            <a:endParaRPr lang="nl-NL" b="1" dirty="0"/>
          </a:p>
        </p:txBody>
      </p:sp>
      <p:sp>
        <p:nvSpPr>
          <p:cNvPr id="8" name="Oval 7"/>
          <p:cNvSpPr/>
          <p:nvPr/>
        </p:nvSpPr>
        <p:spPr>
          <a:xfrm>
            <a:off x="467544" y="1772816"/>
            <a:ext cx="6624736" cy="4608512"/>
          </a:xfrm>
          <a:prstGeom prst="ellipse">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63941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reeworldmaps.net/printable/europe/europe_outline.gif"/>
          <p:cNvPicPr>
            <a:picLocks noChangeAspect="1" noChangeArrowheads="1"/>
          </p:cNvPicPr>
          <p:nvPr/>
        </p:nvPicPr>
        <p:blipFill>
          <a:blip r:embed="rId2" cstate="screen"/>
          <a:srcRect/>
          <a:stretch>
            <a:fillRect/>
          </a:stretch>
        </p:blipFill>
        <p:spPr bwMode="auto">
          <a:xfrm>
            <a:off x="107504" y="548680"/>
            <a:ext cx="8856984" cy="6123459"/>
          </a:xfrm>
          <a:prstGeom prst="rect">
            <a:avLst/>
          </a:prstGeom>
          <a:noFill/>
        </p:spPr>
      </p:pic>
      <p:sp>
        <p:nvSpPr>
          <p:cNvPr id="8" name="Oval 7"/>
          <p:cNvSpPr/>
          <p:nvPr/>
        </p:nvSpPr>
        <p:spPr>
          <a:xfrm>
            <a:off x="467544" y="1772816"/>
            <a:ext cx="6624736" cy="4608512"/>
          </a:xfrm>
          <a:prstGeom prst="ellipse">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p:cNvSpPr txBox="1"/>
          <p:nvPr/>
        </p:nvSpPr>
        <p:spPr>
          <a:xfrm>
            <a:off x="251520" y="188640"/>
            <a:ext cx="5126019" cy="369332"/>
          </a:xfrm>
          <a:prstGeom prst="rect">
            <a:avLst/>
          </a:prstGeom>
          <a:noFill/>
        </p:spPr>
        <p:txBody>
          <a:bodyPr wrap="none" rtlCol="0">
            <a:spAutoFit/>
          </a:bodyPr>
          <a:lstStyle/>
          <a:p>
            <a:r>
              <a:rPr lang="en-CA" b="1" dirty="0" smtClean="0"/>
              <a:t>Inner horizon: Judaeo-Classical Christendom Europe</a:t>
            </a:r>
            <a:endParaRPr lang="nl-NL" b="1" dirty="0"/>
          </a:p>
        </p:txBody>
      </p:sp>
      <p:sp>
        <p:nvSpPr>
          <p:cNvPr id="7" name="TextBox 6"/>
          <p:cNvSpPr txBox="1"/>
          <p:nvPr/>
        </p:nvSpPr>
        <p:spPr>
          <a:xfrm>
            <a:off x="395536" y="6309320"/>
            <a:ext cx="3240952" cy="369332"/>
          </a:xfrm>
          <a:prstGeom prst="rect">
            <a:avLst/>
          </a:prstGeom>
          <a:noFill/>
        </p:spPr>
        <p:txBody>
          <a:bodyPr wrap="none" rtlCol="0">
            <a:spAutoFit/>
          </a:bodyPr>
          <a:lstStyle/>
          <a:p>
            <a:r>
              <a:rPr lang="en-CA" b="1" dirty="0" smtClean="0"/>
              <a:t>Opposed to Islam, “Barbarians”.</a:t>
            </a:r>
            <a:endParaRPr lang="nl-NL" b="1" dirty="0"/>
          </a:p>
        </p:txBody>
      </p:sp>
    </p:spTree>
    <p:extLst>
      <p:ext uri="{BB962C8B-B14F-4D97-AF65-F5344CB8AC3E}">
        <p14:creationId xmlns:p14="http://schemas.microsoft.com/office/powerpoint/2010/main" val="2524521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474345"/>
            <a:ext cx="5904656" cy="4801314"/>
          </a:xfrm>
          <a:prstGeom prst="rect">
            <a:avLst/>
          </a:prstGeom>
        </p:spPr>
        <p:txBody>
          <a:bodyPr wrap="square">
            <a:spAutoFit/>
          </a:bodyPr>
          <a:lstStyle/>
          <a:p>
            <a:r>
              <a:rPr lang="en-US" smtClean="0"/>
              <a:t>732 slag van Poitier/Tours: Karel </a:t>
            </a:r>
            <a:r>
              <a:rPr lang="en-US"/>
              <a:t>Martel</a:t>
            </a:r>
            <a:r>
              <a:rPr lang="en-US"/>
              <a:t>, </a:t>
            </a:r>
            <a:r>
              <a:rPr lang="en-US" smtClean="0"/>
              <a:t>vader van Pepijn de Korte en grootvader </a:t>
            </a:r>
            <a:r>
              <a:rPr lang="en-US"/>
              <a:t>van Karel de Grote</a:t>
            </a:r>
            <a:r>
              <a:rPr lang="en-US"/>
              <a:t>, </a:t>
            </a:r>
            <a:r>
              <a:rPr lang="en-US" smtClean="0"/>
              <a:t>verslaat de legers van Abdul Rahman. </a:t>
            </a:r>
          </a:p>
          <a:p>
            <a:r>
              <a:rPr lang="en-US" smtClean="0"/>
              <a:t>De monnik Notker </a:t>
            </a:r>
            <a:r>
              <a:rPr lang="en-US"/>
              <a:t>van </a:t>
            </a:r>
            <a:r>
              <a:rPr lang="en-US"/>
              <a:t>Sankt-Gallen </a:t>
            </a:r>
            <a:r>
              <a:rPr lang="en-US" smtClean="0"/>
              <a:t>beschrijf dit </a:t>
            </a:r>
            <a:r>
              <a:rPr lang="en-US"/>
              <a:t>als een overwinning van de </a:t>
            </a:r>
            <a:r>
              <a:rPr lang="en-US" i="1"/>
              <a:t>europenses</a:t>
            </a:r>
            <a:r>
              <a:rPr lang="en-US"/>
              <a:t>, de Europeanen</a:t>
            </a:r>
            <a:r>
              <a:rPr lang="en-US"/>
              <a:t>. </a:t>
            </a:r>
            <a:endParaRPr lang="en-US" smtClean="0"/>
          </a:p>
          <a:p>
            <a:endParaRPr lang="en-US"/>
          </a:p>
          <a:p>
            <a:endParaRPr lang="en-US" smtClean="0"/>
          </a:p>
          <a:p>
            <a:endParaRPr lang="en-US"/>
          </a:p>
          <a:p>
            <a:r>
              <a:rPr lang="en-US" smtClean="0"/>
              <a:t>1454: Enea </a:t>
            </a:r>
            <a:r>
              <a:rPr lang="en-US"/>
              <a:t>Silvio Piccolomini (de latere paus Pius </a:t>
            </a:r>
            <a:r>
              <a:rPr lang="en-US"/>
              <a:t>II</a:t>
            </a:r>
            <a:r>
              <a:rPr lang="en-US" smtClean="0"/>
              <a:t>) reageert op de inname van Constantinople tijdens de </a:t>
            </a:r>
            <a:r>
              <a:rPr lang="en-US"/>
              <a:t>Rijksdag van </a:t>
            </a:r>
            <a:r>
              <a:rPr lang="en-US"/>
              <a:t>Frankfurt</a:t>
            </a:r>
            <a:r>
              <a:rPr lang="en-US" smtClean="0"/>
              <a:t>:</a:t>
            </a:r>
            <a:r>
              <a:rPr lang="en-US"/>
              <a:t> </a:t>
            </a:r>
            <a:endParaRPr lang="en-CA"/>
          </a:p>
          <a:p>
            <a:r>
              <a:rPr lang="en-US" i="1"/>
              <a:t>We moeten de waarheid onder ogen zien dat de Christenheid in vele eeuwen geen grotere smaad heeft moeten verdragen dan thans. Vroeger vonden onze nederlagen plaats in Azië en Afrika, in verre landen. Maar nu zijn wij verslagen in Europa, in ons eigen vaderland, in ons eigen huis, in onze eigen woonplaats.</a:t>
            </a:r>
            <a:endParaRPr lang="en-CA"/>
          </a:p>
        </p:txBody>
      </p:sp>
    </p:spTree>
    <p:extLst>
      <p:ext uri="{BB962C8B-B14F-4D97-AF65-F5344CB8AC3E}">
        <p14:creationId xmlns:p14="http://schemas.microsoft.com/office/powerpoint/2010/main" val="167990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332</Words>
  <Application>Microsoft Office PowerPoint</Application>
  <PresentationFormat>On-screen Show (4:3)</PresentationFormat>
  <Paragraphs>58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Joep</dc:creator>
  <cp:lastModifiedBy>Joep</cp:lastModifiedBy>
  <cp:revision>10</cp:revision>
  <dcterms:created xsi:type="dcterms:W3CDTF">2017-03-09T10:50:46Z</dcterms:created>
  <dcterms:modified xsi:type="dcterms:W3CDTF">2017-09-11T15:54:04Z</dcterms:modified>
</cp:coreProperties>
</file>